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16"/>
  </p:handoutMasterIdLst>
  <p:sldIdLst>
    <p:sldId id="256" r:id="rId2"/>
    <p:sldId id="387" r:id="rId3"/>
    <p:sldId id="388" r:id="rId4"/>
    <p:sldId id="447" r:id="rId5"/>
    <p:sldId id="386" r:id="rId6"/>
    <p:sldId id="390" r:id="rId7"/>
    <p:sldId id="347" r:id="rId8"/>
    <p:sldId id="391" r:id="rId9"/>
    <p:sldId id="456" r:id="rId10"/>
    <p:sldId id="460" r:id="rId11"/>
    <p:sldId id="350" r:id="rId12"/>
    <p:sldId id="459" r:id="rId13"/>
    <p:sldId id="458" r:id="rId14"/>
    <p:sldId id="45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9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7" Type="http://schemas.openxmlformats.org/officeDocument/2006/relationships/slide" Target="slides/slide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13E7894-5659-44BB-B3EA-D3BE776278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r-HR"/>
            </a:p>
          </p:txBody>
        </p:sp>
        <p:grpSp>
          <p:nvGrpSpPr>
            <p:cNvPr id="6" name="Group 1028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1029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8" name="Rectangle 1030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9" name="Rectangle 1031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0" name="Rectangle 1032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1" name="Rectangle 1033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2" name="Rectangle 1034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3" name="Rectangle 1035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4" name="Rectangle 1036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5" name="Rectangle 1037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6" name="Rectangle 1038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7" name="Rectangle 1039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8" name="Rectangle 1040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9" name="Rectangle 1041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0" name="Rectangle 1042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1" name="Rectangle 1043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2" name="Rectangle 1044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3" name="Rectangle 1045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4" name="Rectangle 1046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5" name="Rectangle 1047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6" name="Rectangle 1048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7" name="Rectangle 1049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8" name="Rectangle 1050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9" name="Rectangle 1051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0" name="Rectangle 1052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1" name="Rectangle 1053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2" name="Rectangle 1054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3" name="Rectangle 1055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4" name="Rectangle 1056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5" name="Rectangle 1057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</p:grpSp>
      </p:grpSp>
      <p:sp>
        <p:nvSpPr>
          <p:cNvPr id="8226" name="Rectangle 1058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27" name="Rectangle 10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106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106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106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F1926B3-0B3D-4272-B2A9-E7CD4CB51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45163-5CB9-45E6-9B74-4EBD9DD65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4675-2F50-4674-B821-0D3E4D0F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0626-3E26-4734-899B-38310D109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EA6A-6396-459F-B13A-884C53FBF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C3D22-B0B6-467A-B080-F4D908978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34102-0A2C-4F7B-A5E9-D0C9CB691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9A5F0-DD50-4E4E-B152-5571EAD75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30398-9C10-4517-A2C9-D3A04238C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B0878-6613-4B89-AB66-03A93CF38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B095E-D526-4F17-B3C4-9FF482F87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r-HR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717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7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7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7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7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7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7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8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8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8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8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8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8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8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8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9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9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9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9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9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9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9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9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9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19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20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720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0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A0FD339-ABCF-4E80-9701-1052D59F9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457200"/>
            <a:ext cx="7620000" cy="3200400"/>
          </a:xfrm>
        </p:spPr>
        <p:txBody>
          <a:bodyPr/>
          <a:lstStyle/>
          <a:p>
            <a:pPr eaLnBrk="1" hangingPunct="1">
              <a:defRPr/>
            </a:pPr>
            <a:r>
              <a:rPr lang="hr-HR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SMV i arterijski tlak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68580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2800" dirty="0" err="1" smtClean="0">
                <a:solidFill>
                  <a:srgbClr val="FFFF00"/>
                </a:solidFill>
              </a:rPr>
              <a:t>Prof</a:t>
            </a:r>
            <a:r>
              <a:rPr lang="hr-HR" sz="2800" dirty="0" smtClean="0">
                <a:solidFill>
                  <a:srgbClr val="FFFF00"/>
                </a:solidFill>
              </a:rPr>
              <a:t>. </a:t>
            </a:r>
            <a:r>
              <a:rPr lang="hr-HR" sz="2800" dirty="0" err="1" smtClean="0">
                <a:solidFill>
                  <a:srgbClr val="FFFF00"/>
                </a:solidFill>
              </a:rPr>
              <a:t>dr</a:t>
            </a:r>
            <a:r>
              <a:rPr lang="hr-HR" sz="2800" dirty="0" smtClean="0">
                <a:solidFill>
                  <a:srgbClr val="FFFF00"/>
                </a:solidFill>
              </a:rPr>
              <a:t>. Zoran Vali</a:t>
            </a:r>
            <a:r>
              <a:rPr lang="hr-HR" sz="2800" dirty="0" smtClean="0">
                <a:solidFill>
                  <a:srgbClr val="FFFF00"/>
                </a:solidFill>
                <a:cs typeface="Times New Roman" pitchFamily="18" charset="0"/>
              </a:rPr>
              <a:t>ć</a:t>
            </a:r>
            <a:endParaRPr lang="hr-HR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SCContent\9781416045748\graphics\fullsize\S9781416045748-014-f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1145470"/>
            <a:ext cx="6977062" cy="4264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14-f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05446"/>
            <a:ext cx="5638800" cy="5490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14-f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6088" y="648317"/>
            <a:ext cx="6818312" cy="5523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6.2007 9-38-08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972" y="0"/>
            <a:ext cx="50000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be56cb922b77a42e016176a030e4016c66155b7_2.png"/>
          <p:cNvPicPr>
            <a:picLocks noChangeAspect="1"/>
          </p:cNvPicPr>
          <p:nvPr/>
        </p:nvPicPr>
        <p:blipFill>
          <a:blip r:embed="rId2" cstate="print"/>
          <a:srcRect l="10893" t="7458" r="10872" b="60000"/>
          <a:stretch>
            <a:fillRect/>
          </a:stretch>
        </p:blipFill>
        <p:spPr>
          <a:xfrm>
            <a:off x="1752600" y="1256818"/>
            <a:ext cx="7086600" cy="43057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Načela cirkulacijske funkcije</a:t>
            </a: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3581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hr-HR" smtClean="0">
                <a:solidFill>
                  <a:srgbClr val="FFFF00"/>
                </a:solidFill>
              </a:rPr>
              <a:t>Protok krvi kroz tkiva usklađen je s tkivnim potrebama (</a:t>
            </a:r>
            <a:r>
              <a:rPr lang="hr-HR" smtClean="0">
                <a:solidFill>
                  <a:srgbClr val="FFFF00"/>
                </a:solidFill>
                <a:sym typeface="Wingdings" pitchFamily="2" charset="2"/>
              </a:rPr>
              <a:t> do 30 x)</a:t>
            </a:r>
            <a:endParaRPr lang="hr-HR" smtClean="0">
              <a:solidFill>
                <a:srgbClr val="FFFF00"/>
              </a:solidFill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hr-HR" smtClean="0">
                <a:solidFill>
                  <a:srgbClr val="FFFF00"/>
                </a:solidFill>
              </a:rPr>
              <a:t>SMV uglavnom se nadzire ukupnim lokalnim tkivnim protokom</a:t>
            </a:r>
            <a:endParaRPr lang="hr-HR" smtClean="0">
              <a:solidFill>
                <a:srgbClr val="FFFF00"/>
              </a:solidFill>
              <a:sym typeface="Wingdings 3" pitchFamily="18" charset="2"/>
            </a:endParaRP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hr-HR" smtClean="0">
                <a:solidFill>
                  <a:srgbClr val="FFFF00"/>
                </a:solidFill>
                <a:sym typeface="Wingdings 3" pitchFamily="18" charset="2"/>
              </a:rPr>
              <a:t>Arterijski tlak se nadzire neovisno od lokalnog protoka i SMV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Odnosi između tlaka, protoka i otpora</a:t>
            </a: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3581400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hr-HR" sz="4400" b="1" smtClean="0">
                <a:solidFill>
                  <a:srgbClr val="FFFF00"/>
                </a:solidFill>
                <a:sym typeface="Wingdings 3" pitchFamily="18" charset="2"/>
              </a:rPr>
              <a:t>Q = </a:t>
            </a:r>
            <a:r>
              <a:rPr lang="hr-HR" sz="4400" b="1" smtClean="0">
                <a:solidFill>
                  <a:srgbClr val="FFFF00"/>
                </a:solidFill>
                <a:cs typeface="Times New Roman" pitchFamily="18" charset="0"/>
                <a:sym typeface="Wingdings 3" pitchFamily="18" charset="2"/>
              </a:rPr>
              <a:t>Δ</a:t>
            </a:r>
            <a:r>
              <a:rPr lang="hr-HR" sz="4400" b="1" smtClean="0">
                <a:solidFill>
                  <a:srgbClr val="FFFF00"/>
                </a:solidFill>
                <a:sym typeface="Wingdings 3" pitchFamily="18" charset="2"/>
              </a:rPr>
              <a:t>P / R   (mL/min)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endParaRPr lang="hr-HR" sz="4400" b="1" smtClean="0">
              <a:solidFill>
                <a:srgbClr val="FFFF00"/>
              </a:solidFill>
              <a:sym typeface="Wingdings 3" pitchFamily="18" charset="2"/>
            </a:endParaRP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hr-HR" sz="3600" b="1" smtClean="0">
                <a:solidFill>
                  <a:srgbClr val="FFFF00"/>
                </a:solidFill>
                <a:sym typeface="Wingdings 3" pitchFamily="18" charset="2"/>
              </a:rPr>
              <a:t>(</a:t>
            </a:r>
            <a:r>
              <a:rPr lang="hr-HR" sz="3600" b="1" smtClean="0">
                <a:solidFill>
                  <a:srgbClr val="FFFF00"/>
                </a:solidFill>
                <a:cs typeface="Times New Roman" pitchFamily="18" charset="0"/>
                <a:sym typeface="Wingdings 3" pitchFamily="18" charset="2"/>
              </a:rPr>
              <a:t>Δ</a:t>
            </a:r>
            <a:r>
              <a:rPr lang="hr-HR" sz="3600" b="1" smtClean="0">
                <a:solidFill>
                  <a:srgbClr val="FFFF00"/>
                </a:solidFill>
                <a:sym typeface="Wingdings 3" pitchFamily="18" charset="2"/>
              </a:rPr>
              <a:t>P = Q x R,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hr-HR" sz="3600" b="1" smtClean="0">
                <a:solidFill>
                  <a:srgbClr val="FFFF00"/>
                </a:solidFill>
                <a:sym typeface="Wingdings 3" pitchFamily="18" charset="2"/>
              </a:rPr>
              <a:t>R = </a:t>
            </a:r>
            <a:r>
              <a:rPr lang="hr-HR" sz="3600" b="1" smtClean="0">
                <a:solidFill>
                  <a:srgbClr val="FFFF00"/>
                </a:solidFill>
                <a:cs typeface="Times New Roman" pitchFamily="18" charset="0"/>
                <a:sym typeface="Wingdings 3" pitchFamily="18" charset="2"/>
              </a:rPr>
              <a:t>Δ</a:t>
            </a:r>
            <a:r>
              <a:rPr lang="hr-HR" sz="3600" b="1" smtClean="0">
                <a:solidFill>
                  <a:srgbClr val="FFFF00"/>
                </a:solidFill>
                <a:sym typeface="Wingdings 3" pitchFamily="18" charset="2"/>
              </a:rPr>
              <a:t>P / Q)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hr-HR" sz="3600" b="1" smtClean="0">
                <a:solidFill>
                  <a:srgbClr val="FFFF00"/>
                </a:solidFill>
                <a:sym typeface="Wingdings 3" pitchFamily="18" charset="2"/>
              </a:rPr>
              <a:t>SMV </a:t>
            </a:r>
            <a:r>
              <a:rPr lang="hr-HR" sz="3600" b="1" smtClean="0">
                <a:solidFill>
                  <a:srgbClr val="FFFF00"/>
                </a:solidFill>
                <a:sym typeface="Symbol" pitchFamily="18" charset="2"/>
              </a:rPr>
              <a:t> 5000 mL/min</a:t>
            </a:r>
            <a:endParaRPr lang="hr-HR" sz="3600" b="1" smtClean="0">
              <a:solidFill>
                <a:srgbClr val="FFFF00"/>
              </a:solidFill>
              <a:sym typeface="Wingdings 3" pitchFamily="18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7" descr="D:\SCContent\9781416045748\graphics\fullsize\S9781416045748-014-f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2286000"/>
            <a:ext cx="7158184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8077200" cy="3962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hr-HR" dirty="0" smtClean="0">
                <a:solidFill>
                  <a:srgbClr val="FFFF00"/>
                </a:solidFill>
              </a:rPr>
              <a:t>mjerenje protoka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8077200" cy="3962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hr-HR" smtClean="0">
                <a:solidFill>
                  <a:srgbClr val="FFFF00"/>
                </a:solidFill>
              </a:rPr>
              <a:t>otpor se ne mjeri (u plućima 1/7 otpora)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hr-HR" smtClean="0">
                <a:solidFill>
                  <a:srgbClr val="FFFF00"/>
                </a:solidFill>
              </a:rPr>
              <a:t>vodljivost = 1 / otpor</a:t>
            </a:r>
            <a:endParaRPr lang="hr-HR" smtClean="0">
              <a:solidFill>
                <a:srgbClr val="FFFF00"/>
              </a:solidFill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hr-HR" smtClean="0">
                <a:solidFill>
                  <a:srgbClr val="FFFF00"/>
                </a:solidFill>
              </a:rPr>
              <a:t>male promjene promjera krvne žile izazivaju goleme promjene vodljivosti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hr-HR" smtClean="0">
                <a:solidFill>
                  <a:srgbClr val="FFFF00"/>
                </a:solidFill>
              </a:rPr>
              <a:t>Poiseuilleov zakon: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hr-HR" sz="4400" smtClean="0">
                <a:solidFill>
                  <a:srgbClr val="FFFF00"/>
                </a:solidFill>
              </a:rPr>
              <a:t>Q = </a:t>
            </a:r>
            <a:r>
              <a:rPr lang="hr-HR" sz="4400" smtClean="0">
                <a:solidFill>
                  <a:srgbClr val="FFFF00"/>
                </a:solidFill>
                <a:cs typeface="Times New Roman" pitchFamily="18" charset="0"/>
              </a:rPr>
              <a:t>Δ</a:t>
            </a:r>
            <a:r>
              <a:rPr lang="hr-HR" sz="4400" smtClean="0">
                <a:solidFill>
                  <a:srgbClr val="FFFF00"/>
                </a:solidFill>
              </a:rPr>
              <a:t>P</a:t>
            </a:r>
            <a:r>
              <a:rPr lang="hr-HR" sz="4400" smtClean="0">
                <a:solidFill>
                  <a:srgbClr val="FFFF00"/>
                </a:solidFill>
                <a:cs typeface="Times New Roman" pitchFamily="18" charset="0"/>
              </a:rPr>
              <a:t>Π</a:t>
            </a:r>
            <a:r>
              <a:rPr lang="hr-HR" sz="4400" smtClean="0">
                <a:solidFill>
                  <a:srgbClr val="FFFF00"/>
                </a:solidFill>
              </a:rPr>
              <a:t>r</a:t>
            </a:r>
            <a:r>
              <a:rPr lang="hr-HR" sz="4400" baseline="30000" smtClean="0">
                <a:solidFill>
                  <a:srgbClr val="FFFF00"/>
                </a:solidFill>
              </a:rPr>
              <a:t>4</a:t>
            </a:r>
            <a:r>
              <a:rPr lang="hr-HR" sz="4400" smtClean="0">
                <a:solidFill>
                  <a:srgbClr val="FFFF00"/>
                </a:solidFill>
              </a:rPr>
              <a:t> / 8</a:t>
            </a:r>
            <a:r>
              <a:rPr lang="hr-HR" sz="4400" smtClean="0">
                <a:solidFill>
                  <a:srgbClr val="FFFF00"/>
                </a:solidFill>
                <a:cs typeface="Times New Roman" pitchFamily="18" charset="0"/>
              </a:rPr>
              <a:t>η</a:t>
            </a:r>
            <a:r>
              <a:rPr lang="hr-HR" sz="4400" smtClean="0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14-f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8638" y="685800"/>
            <a:ext cx="6659562" cy="5552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7543800" cy="3962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hr-HR" smtClean="0">
                <a:solidFill>
                  <a:srgbClr val="FFFF00"/>
                </a:solidFill>
              </a:rPr>
              <a:t>2/3 otprora se nalazi u malim arteriolama (4-25 </a:t>
            </a:r>
            <a:r>
              <a:rPr lang="hr-HR" smtClean="0">
                <a:solidFill>
                  <a:srgbClr val="FFFF00"/>
                </a:solidFill>
                <a:cs typeface="Times New Roman" pitchFamily="18" charset="0"/>
              </a:rPr>
              <a:t>μ</a:t>
            </a:r>
            <a:r>
              <a:rPr lang="hr-HR" smtClean="0">
                <a:solidFill>
                  <a:srgbClr val="FFFF00"/>
                </a:solidFill>
              </a:rPr>
              <a:t>m)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hr-HR" smtClean="0">
                <a:solidFill>
                  <a:srgbClr val="FFFF00"/>
                </a:solidFill>
              </a:rPr>
              <a:t>snažna mišićna stijenka omogućuje mijenjanje promjera od 4x (protok 256x) 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3074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8077200" cy="3962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hr-HR" smtClean="0">
                <a:solidFill>
                  <a:srgbClr val="FFFF00"/>
                </a:solidFill>
              </a:rPr>
              <a:t>serijski spoj:</a:t>
            </a:r>
          </a:p>
          <a:p>
            <a:pPr marL="1066800" lvl="1" indent="-609600" eaLnBrk="1" hangingPunct="1">
              <a:buFont typeface="Wingdings" pitchFamily="2" charset="2"/>
              <a:buChar char="q"/>
              <a:defRPr/>
            </a:pPr>
            <a:r>
              <a:rPr lang="hr-HR" sz="2400" smtClean="0">
                <a:solidFill>
                  <a:srgbClr val="FFFF00"/>
                </a:solidFill>
              </a:rPr>
              <a:t>R</a:t>
            </a:r>
            <a:r>
              <a:rPr lang="hr-HR" sz="2400" baseline="-25000" smtClean="0">
                <a:solidFill>
                  <a:srgbClr val="FFFF00"/>
                </a:solidFill>
              </a:rPr>
              <a:t>UKUPNI</a:t>
            </a:r>
            <a:r>
              <a:rPr lang="hr-HR" sz="2400" smtClean="0">
                <a:solidFill>
                  <a:srgbClr val="FFFF00"/>
                </a:solidFill>
              </a:rPr>
              <a:t> = R</a:t>
            </a:r>
            <a:r>
              <a:rPr lang="hr-HR" sz="2400" baseline="-25000" smtClean="0">
                <a:solidFill>
                  <a:srgbClr val="FFFF00"/>
                </a:solidFill>
              </a:rPr>
              <a:t>1</a:t>
            </a:r>
            <a:r>
              <a:rPr lang="hr-HR" sz="2400" smtClean="0">
                <a:solidFill>
                  <a:srgbClr val="FFFF00"/>
                </a:solidFill>
              </a:rPr>
              <a:t> + R</a:t>
            </a:r>
            <a:r>
              <a:rPr lang="hr-HR" sz="2400" baseline="-25000" smtClean="0">
                <a:solidFill>
                  <a:srgbClr val="FFFF00"/>
                </a:solidFill>
              </a:rPr>
              <a:t>2</a:t>
            </a:r>
            <a:r>
              <a:rPr lang="hr-HR" sz="2400" smtClean="0">
                <a:solidFill>
                  <a:srgbClr val="FFFF00"/>
                </a:solidFill>
              </a:rPr>
              <a:t> +R</a:t>
            </a:r>
            <a:r>
              <a:rPr lang="hr-HR" sz="2400" baseline="-25000" smtClean="0">
                <a:solidFill>
                  <a:srgbClr val="FFFF00"/>
                </a:solidFill>
              </a:rPr>
              <a:t>3</a:t>
            </a:r>
            <a:r>
              <a:rPr lang="hr-HR" sz="2400" smtClean="0">
                <a:solidFill>
                  <a:srgbClr val="FFFF00"/>
                </a:solidFill>
              </a:rPr>
              <a:t> + ...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hr-HR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hr-HR" smtClean="0">
                <a:solidFill>
                  <a:srgbClr val="FFFF00"/>
                </a:solidFill>
              </a:rPr>
              <a:t>paralelni spoj:</a:t>
            </a:r>
          </a:p>
          <a:p>
            <a:pPr marL="1066800" lvl="1" indent="-609600" eaLnBrk="1" hangingPunct="1">
              <a:buFont typeface="Wingdings" pitchFamily="2" charset="2"/>
              <a:buChar char="q"/>
              <a:defRPr/>
            </a:pPr>
            <a:r>
              <a:rPr lang="hr-HR" smtClean="0">
                <a:solidFill>
                  <a:srgbClr val="FFFF00"/>
                </a:solidFill>
              </a:rPr>
              <a:t>1/ </a:t>
            </a:r>
            <a:r>
              <a:rPr lang="hr-HR" sz="2400" smtClean="0">
                <a:solidFill>
                  <a:srgbClr val="FFFF00"/>
                </a:solidFill>
              </a:rPr>
              <a:t>R</a:t>
            </a:r>
            <a:r>
              <a:rPr lang="hr-HR" sz="2400" baseline="-25000" smtClean="0">
                <a:solidFill>
                  <a:srgbClr val="FFFF00"/>
                </a:solidFill>
              </a:rPr>
              <a:t>UKUPNI</a:t>
            </a:r>
            <a:r>
              <a:rPr lang="hr-HR" sz="2400" smtClean="0">
                <a:solidFill>
                  <a:srgbClr val="FFFF00"/>
                </a:solidFill>
              </a:rPr>
              <a:t> = 1/ R</a:t>
            </a:r>
            <a:r>
              <a:rPr lang="hr-HR" sz="2400" baseline="-25000" smtClean="0">
                <a:solidFill>
                  <a:srgbClr val="FFFF00"/>
                </a:solidFill>
              </a:rPr>
              <a:t>1</a:t>
            </a:r>
            <a:r>
              <a:rPr lang="hr-HR" sz="2400" smtClean="0">
                <a:solidFill>
                  <a:srgbClr val="FFFF00"/>
                </a:solidFill>
              </a:rPr>
              <a:t> + 1/ R</a:t>
            </a:r>
            <a:r>
              <a:rPr lang="hr-HR" sz="2400" baseline="-25000" smtClean="0">
                <a:solidFill>
                  <a:srgbClr val="FFFF00"/>
                </a:solidFill>
              </a:rPr>
              <a:t>2</a:t>
            </a:r>
            <a:r>
              <a:rPr lang="hr-HR" sz="2400" smtClean="0">
                <a:solidFill>
                  <a:srgbClr val="FFFF00"/>
                </a:solidFill>
              </a:rPr>
              <a:t> + 1/ R</a:t>
            </a:r>
            <a:r>
              <a:rPr lang="hr-HR" sz="2400" baseline="-25000" smtClean="0">
                <a:solidFill>
                  <a:srgbClr val="FFFF00"/>
                </a:solidFill>
              </a:rPr>
              <a:t>3</a:t>
            </a:r>
            <a:r>
              <a:rPr lang="hr-HR" sz="2400" smtClean="0">
                <a:solidFill>
                  <a:srgbClr val="FFFF00"/>
                </a:solidFill>
              </a:rPr>
              <a:t> + ...</a:t>
            </a:r>
          </a:p>
          <a:p>
            <a:pPr marL="1524000" lvl="2" indent="-609600" eaLnBrk="1" hangingPunct="1">
              <a:buFont typeface="Wingdings" pitchFamily="2" charset="2"/>
              <a:buChar char="q"/>
              <a:defRPr/>
            </a:pPr>
            <a:r>
              <a:rPr lang="hr-HR" sz="2400" smtClean="0">
                <a:solidFill>
                  <a:srgbClr val="FFFF00"/>
                </a:solidFill>
              </a:rPr>
              <a:t>dodavanjem paralelnih žila smanjuje se ukupni otpor kroz tkivo</a:t>
            </a:r>
          </a:p>
        </p:txBody>
      </p:sp>
      <p:sp>
        <p:nvSpPr>
          <p:cNvPr id="291843" name="Rectangle 3075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1636</TotalTime>
  <Words>176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Azure</vt:lpstr>
      <vt:lpstr>SMV i arterijski tlak</vt:lpstr>
      <vt:lpstr>Načela cirkulacijske funkcije</vt:lpstr>
      <vt:lpstr>Odnosi između tlaka, protoka i otpora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Medical College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Regulacija protoka krvi u skeletnim misicima za vrijeme tjelovjezbe</dc:title>
  <dc:creator>Zoran Valic</dc:creator>
  <cp:lastModifiedBy>Zoran Valic</cp:lastModifiedBy>
  <cp:revision>281</cp:revision>
  <dcterms:created xsi:type="dcterms:W3CDTF">2002-11-17T08:56:46Z</dcterms:created>
  <dcterms:modified xsi:type="dcterms:W3CDTF">2012-07-01T20:33:21Z</dcterms:modified>
</cp:coreProperties>
</file>